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263" r:id="rId6"/>
    <p:sldId id="264" r:id="rId7"/>
    <p:sldId id="265" r:id="rId8"/>
    <p:sldId id="267" r:id="rId9"/>
    <p:sldId id="266" r:id="rId10"/>
    <p:sldId id="275" r:id="rId11"/>
    <p:sldId id="277" r:id="rId12"/>
    <p:sldId id="276" r:id="rId13"/>
    <p:sldId id="283" r:id="rId14"/>
    <p:sldId id="278" r:id="rId15"/>
    <p:sldId id="279" r:id="rId16"/>
    <p:sldId id="274" r:id="rId17"/>
    <p:sldId id="268" r:id="rId18"/>
    <p:sldId id="287" r:id="rId19"/>
    <p:sldId id="289" r:id="rId20"/>
    <p:sldId id="293" r:id="rId21"/>
    <p:sldId id="294" r:id="rId22"/>
    <p:sldId id="296" r:id="rId23"/>
    <p:sldId id="299" r:id="rId24"/>
    <p:sldId id="301" r:id="rId25"/>
    <p:sldId id="298" r:id="rId26"/>
  </p:sldIdLst>
  <p:sldSz cx="9144000" cy="6858000" type="screen4x3"/>
  <p:notesSz cx="6858000" cy="994537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hyperlink" Target="https://ru.wikipedia.org/wiki/%D0%A2%D1%83%D1%80%D0%B5%D1%86%D0%BA%D0%B8%D0%B9_%D1%8F%D0%B7%D1%8B%D0%B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E:\image_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428604"/>
            <a:ext cx="7572428" cy="2714644"/>
          </a:xfrm>
        </p:spPr>
        <p:txBody>
          <a:bodyPr>
            <a:normAutofit/>
          </a:bodyPr>
          <a:lstStyle/>
          <a:p>
            <a:r>
              <a:rPr lang="ru-RU" b="1" dirty="0" smtClean="0"/>
              <a:t>Мастер-класс </a:t>
            </a:r>
            <a:br>
              <a:rPr lang="ru-RU" b="1" dirty="0" smtClean="0"/>
            </a:br>
            <a:r>
              <a:rPr lang="ru-RU" b="1" dirty="0" smtClean="0"/>
              <a:t>«Техника нетрадиционного рисования «</a:t>
            </a:r>
            <a:r>
              <a:rPr lang="ru-RU" b="1" dirty="0" err="1" smtClean="0"/>
              <a:t>Эбру</a:t>
            </a:r>
            <a:r>
              <a:rPr lang="ru-RU" b="1" dirty="0" smtClean="0"/>
              <a:t>»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7945" y="5013325"/>
            <a:ext cx="3929380" cy="1574165"/>
          </a:xfrm>
        </p:spPr>
        <p:txBody>
          <a:bodyPr>
            <a:normAutofit fontScale="45000"/>
          </a:bodyPr>
          <a:lstStyle/>
          <a:p>
            <a:pPr algn="r">
              <a:lnSpc>
                <a:spcPct val="10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«ЦРР-детский сад №10»</a:t>
            </a:r>
            <a:endParaRPr lang="ru-RU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Аносова Марина Геннадьевна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571604" y="0"/>
            <a:ext cx="7115196" cy="274638"/>
          </a:xfrm>
        </p:spPr>
        <p:txBody>
          <a:bodyPr>
            <a:normAutofit fontScale="90000"/>
          </a:bodyPr>
          <a:lstStyle/>
          <a:p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357166"/>
            <a:ext cx="7643866" cy="60007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       В качестве </a:t>
            </a:r>
            <a:r>
              <a:rPr lang="ru-RU" sz="2000" b="1" dirty="0" smtClean="0"/>
              <a:t>емкости </a:t>
            </a:r>
            <a:r>
              <a:rPr lang="ru-RU" sz="2000" dirty="0" smtClean="0"/>
              <a:t>может служить любая глубокая посудина.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 Чем больше будет емкость по площади, тем больше рисунок вы в итоге получите, ведь холстом вам будет служить именно поверхность жидкости.</a:t>
            </a: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         Кисти </a:t>
            </a:r>
            <a:r>
              <a:rPr lang="ru-RU" sz="2000" dirty="0" smtClean="0"/>
              <a:t>для  </a:t>
            </a:r>
            <a:r>
              <a:rPr lang="ru-RU" sz="2000" dirty="0" err="1" smtClean="0"/>
              <a:t>эбру</a:t>
            </a:r>
            <a:r>
              <a:rPr lang="ru-RU" sz="2000" dirty="0" smtClean="0"/>
              <a:t> используют из конского волоса. Это могут быть обычные кисти и кисти-щетки. </a:t>
            </a:r>
            <a:br>
              <a:rPr lang="ru-RU" sz="2000" dirty="0" smtClean="0"/>
            </a:br>
            <a:r>
              <a:rPr lang="ru-RU" sz="2000" dirty="0" smtClean="0"/>
              <a:t>   По технике рисования кистями воды касаться не нужно. Они нужны для разбрызгивания и создания абстрактного фона. </a:t>
            </a:r>
            <a:br>
              <a:rPr lang="ru-RU" sz="2000" dirty="0" smtClean="0"/>
            </a:b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b="1" dirty="0" smtClean="0"/>
              <a:t> Гребни </a:t>
            </a:r>
            <a:r>
              <a:rPr lang="ru-RU" sz="2000" dirty="0" smtClean="0"/>
              <a:t>– это специальные инструменты, с помощью которых осуществляется сам процесс рисования. Внешне они представляют собой небольшие грабельки: ряд параллельных иголок, прикрепленных к плоскому основанию. С их помощью создается фон и симметричные орнаменты.</a:t>
            </a:r>
            <a:br>
              <a:rPr lang="ru-RU" sz="2000" dirty="0" smtClean="0"/>
            </a:b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74638"/>
            <a:ext cx="625794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500042"/>
            <a:ext cx="7258072" cy="56261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</a:t>
            </a:r>
            <a:r>
              <a:rPr lang="ru-RU" sz="2000" b="1" dirty="0" smtClean="0"/>
              <a:t>Шило</a:t>
            </a:r>
            <a:r>
              <a:rPr lang="ru-RU" sz="2000" dirty="0" smtClean="0"/>
              <a:t> тоже используется для рисования. С его помощью можно вырисовывать отдельные элементы: цветы, птиц и бабочек. В качестве альтернативного   инструмента можно воспользовать спицы.  Важно после прорисовывания каждого элемента инструмент вытирать, чтобы не допускать смешения красок. Для этого можно использовать обычные салфетки.</a:t>
            </a:r>
            <a:br>
              <a:rPr lang="ru-RU" sz="2000" dirty="0" smtClean="0"/>
            </a:br>
            <a:br>
              <a:rPr lang="ru-RU" sz="2000" dirty="0" smtClean="0"/>
            </a:br>
            <a:r>
              <a:rPr lang="ru-RU" sz="2000" b="1" dirty="0" smtClean="0"/>
              <a:t> Бумага </a:t>
            </a:r>
            <a:r>
              <a:rPr lang="ru-RU" sz="2000" dirty="0" smtClean="0"/>
              <a:t>нужна для того, чтобы перенести потом рисунок с жидкости и отпечатать его. Существует специальная грунтованная бумага для </a:t>
            </a:r>
            <a:r>
              <a:rPr lang="ru-RU" sz="2000" dirty="0" err="1" smtClean="0"/>
              <a:t>эбру</a:t>
            </a:r>
            <a:r>
              <a:rPr lang="ru-RU" sz="2000" dirty="0" smtClean="0"/>
              <a:t>. Но можно брать и обычную бумагу для принтера или любую другую, которая окажется под рукой.  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7115196" cy="92867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Процесс рисования на воде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7290" y="642918"/>
            <a:ext cx="7572428" cy="50260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sz="2000" b="1" dirty="0" smtClean="0"/>
              <a:t>Создание фона.</a:t>
            </a:r>
            <a:endParaRPr lang="ru-RU" sz="2000" b="1" dirty="0" smtClean="0"/>
          </a:p>
          <a:p>
            <a:pPr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         </a:t>
            </a:r>
            <a:r>
              <a:rPr lang="ru-RU" sz="2000" dirty="0" smtClean="0"/>
              <a:t>Перед тем, как приступить к созданию узоров – нужно подготовить фон для рисунка. Он будет удерживать краски, которые вы будете наносить потом. Набираем краски в кисточку и произвольно разбрызгиваем по всей поверхности. Первые капли растворятся – это нормально! Затем краска будет оставаться на поверхности.</a:t>
            </a:r>
            <a:br>
              <a:rPr lang="ru-RU" sz="2000" dirty="0" smtClean="0"/>
            </a:br>
            <a:r>
              <a:rPr lang="ru-RU" sz="2000" dirty="0" smtClean="0"/>
              <a:t> Фон можно сделать однотонным или использовать несколько цветов: краска не будет смешиваться, образуя прожилки и узоры. Попробуйте использовать гребень для придания фону более сложного орнамента.</a:t>
            </a:r>
            <a:br>
              <a:rPr lang="ru-RU" sz="2000" dirty="0" smtClean="0"/>
            </a:br>
            <a:br>
              <a:rPr lang="ru-RU" sz="2000" dirty="0" smtClean="0"/>
            </a:b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0722" name="Picture 2" descr="C:\Users\Натали\Desktop\ebry1-1.jpg"/>
          <p:cNvPicPr>
            <a:picLocks noChangeAspect="1" noChangeArrowheads="1"/>
          </p:cNvPicPr>
          <p:nvPr/>
        </p:nvPicPr>
        <p:blipFill>
          <a:blip r:embed="rId2" cstate="print"/>
          <a:srcRect l="10254" r="7714"/>
          <a:stretch>
            <a:fillRect/>
          </a:stretch>
        </p:blipFill>
        <p:spPr bwMode="auto">
          <a:xfrm>
            <a:off x="1714480" y="4572008"/>
            <a:ext cx="228601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Натали\Desktop\noroot.jpg"/>
          <p:cNvPicPr>
            <a:picLocks noChangeAspect="1" noChangeArrowheads="1"/>
          </p:cNvPicPr>
          <p:nvPr/>
        </p:nvPicPr>
        <p:blipFill>
          <a:blip r:embed="rId3" cstate="print"/>
          <a:srcRect r="46875" b="35271"/>
          <a:stretch>
            <a:fillRect/>
          </a:stretch>
        </p:blipFill>
        <p:spPr bwMode="auto">
          <a:xfrm>
            <a:off x="4143372" y="4572008"/>
            <a:ext cx="2071702" cy="1679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Натали\Desktop\img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572008"/>
            <a:ext cx="2143108" cy="1607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725470"/>
          </a:xfrm>
        </p:spPr>
        <p:txBody>
          <a:bodyPr/>
          <a:lstStyle/>
          <a:p>
            <a:r>
              <a:rPr lang="ru-RU" sz="2400" b="1" dirty="0" smtClean="0"/>
              <a:t>Создание основного рисунка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857232"/>
            <a:ext cx="7186634" cy="49545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sz="2000" dirty="0" smtClean="0"/>
              <a:t>Вся суть рисования </a:t>
            </a:r>
            <a:r>
              <a:rPr lang="ru-RU" sz="2000" dirty="0" err="1" smtClean="0"/>
              <a:t>эбру</a:t>
            </a:r>
            <a:r>
              <a:rPr lang="ru-RU" sz="2000" dirty="0" smtClean="0"/>
              <a:t> сводится к тому, чтобы создать на поверхности воды круг из краски, а затем при помощи шила всячески деформировать его, создавая удивительные узоры. 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  </a:t>
            </a:r>
            <a:endParaRPr lang="ru-RU" sz="2000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1748" name="Picture 4" descr="C:\Users\Натали\Desktop\Эбру\9f84e9d829d9b26a379ff10b7eb251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786058"/>
            <a:ext cx="6225826" cy="3502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93978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Пошаговая инструкция, </a:t>
            </a:r>
            <a:br>
              <a:rPr lang="ru-RU" sz="2400" b="1" dirty="0" smtClean="0"/>
            </a:br>
            <a:r>
              <a:rPr lang="ru-RU" sz="2400" b="1" dirty="0" smtClean="0"/>
              <a:t>как нарисовать простой цветок.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1600200"/>
            <a:ext cx="6900882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 smtClean="0"/>
              <a:t>На кончик шила наберите краску и коснитесь воды, не протыкая поверхность. У вас должен получится круг. Если хотите сделать его больше – наберите ещё краски и снова коснитесь в том же месте.</a:t>
            </a:r>
            <a:endParaRPr lang="ru-RU" sz="2000" dirty="0" smtClean="0"/>
          </a:p>
          <a:p>
            <a:pPr marL="514350" indent="-514350">
              <a:buAutoNum type="arabicPeriod"/>
            </a:pPr>
            <a:r>
              <a:rPr lang="ru-RU" sz="2000" dirty="0" smtClean="0"/>
              <a:t>Наберите краску другого цвета и снова коснитесь центра, делая таким образом круг другого цвета. </a:t>
            </a:r>
            <a:endParaRPr lang="ru-RU" sz="2000" dirty="0" smtClean="0"/>
          </a:p>
          <a:p>
            <a:pPr marL="514350" indent="-514350">
              <a:buAutoNum type="arabicPeriod"/>
            </a:pPr>
            <a:r>
              <a:rPr lang="ru-RU" sz="2000" dirty="0" smtClean="0"/>
              <a:t>Погрузите кончик шила ближе к краю внутреннего круга и сделайте лепестки цветка, перемещая шило наружу.</a:t>
            </a: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2772" name="Picture 4" descr="C:\Users\Натали\Desktop\14842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4500570"/>
            <a:ext cx="278822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Натали\Downloads\IMG_20210325_073832.jpg"/>
          <p:cNvPicPr>
            <a:picLocks noChangeAspect="1" noChangeArrowheads="1"/>
          </p:cNvPicPr>
          <p:nvPr/>
        </p:nvPicPr>
        <p:blipFill>
          <a:blip r:embed="rId3"/>
          <a:srcRect l="17675" t="14606" r="37718" b="42047"/>
          <a:stretch>
            <a:fillRect/>
          </a:stretch>
        </p:blipFill>
        <p:spPr bwMode="auto">
          <a:xfrm rot="10800000">
            <a:off x="5429256" y="4500570"/>
            <a:ext cx="2500330" cy="182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7115196" cy="6540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Перенос изображения на бумагу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857232"/>
            <a:ext cx="6972320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 Когда изображение готово, приступаем к переносу картинки на бумагу. Для этого осторожно приложите лист к поверхности жидкости и подождите 10-15 секунд. Можете аккуратно провести шлом по бумаге с наружной стороны, чтобы помочь рисунку отпечататься.  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Теперь медленно достаем лист: цепляем край и как бы перетаскиваем через бортик емкости. Так лишняя влага стечет обратно в лоток. 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После этого осталось только высушить ваше творение.</a:t>
            </a:r>
            <a:br>
              <a:rPr lang="ru-RU" sz="2000" dirty="0" smtClean="0"/>
            </a:b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3800" name="Picture 8" descr="C:\Users\Натали\Desktop\hello_html_m56e7d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4500570"/>
            <a:ext cx="2928958" cy="196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1" name="Picture 9" descr="C:\Users\Натали\Desktop\4-e1473086897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500570"/>
            <a:ext cx="305883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2357430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6145" name="Picture 1" descr="C:\Users\Натали\Downloads\IMG_20210322_130534.jpg"/>
          <p:cNvPicPr>
            <a:picLocks noChangeAspect="1" noChangeArrowheads="1"/>
          </p:cNvPicPr>
          <p:nvPr/>
        </p:nvPicPr>
        <p:blipFill>
          <a:blip r:embed="rId2" cstate="print"/>
          <a:srcRect l="8974" t="5769" r="6410" b="5769"/>
          <a:stretch>
            <a:fillRect/>
          </a:stretch>
        </p:blipFill>
        <p:spPr bwMode="auto">
          <a:xfrm rot="5400000">
            <a:off x="2135531" y="150429"/>
            <a:ext cx="2500330" cy="34853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Натали\Downloads\IMG_20210322_130553.jpg"/>
          <p:cNvPicPr>
            <a:picLocks noChangeAspect="1" noChangeArrowheads="1"/>
          </p:cNvPicPr>
          <p:nvPr/>
        </p:nvPicPr>
        <p:blipFill>
          <a:blip r:embed="rId3" cstate="print"/>
          <a:srcRect l="11150" t="5723" r="6815" b="6995"/>
          <a:stretch>
            <a:fillRect/>
          </a:stretch>
        </p:blipFill>
        <p:spPr bwMode="auto">
          <a:xfrm rot="16200000">
            <a:off x="2207901" y="3007017"/>
            <a:ext cx="2357454" cy="33442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C:\Users\Натали\Downloads\IMG_20210323_031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500694" y="642918"/>
            <a:ext cx="342902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7" name="Picture 3" descr="C:\Users\Натали\Downloads\IMG_20210323_0315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022326" y="2978809"/>
            <a:ext cx="2375426" cy="34186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500306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8916" name="Picture 4" descr="C:\Users\Натали\Downloads\IMG_20210325_073725.jpg"/>
          <p:cNvPicPr>
            <a:picLocks noChangeAspect="1" noChangeArrowheads="1"/>
          </p:cNvPicPr>
          <p:nvPr/>
        </p:nvPicPr>
        <p:blipFill>
          <a:blip r:embed="rId2" cstate="print"/>
          <a:srcRect l="12222" t="7333" r="9560" b="6504"/>
          <a:stretch>
            <a:fillRect/>
          </a:stretch>
        </p:blipFill>
        <p:spPr bwMode="auto">
          <a:xfrm rot="16200000">
            <a:off x="2250265" y="107133"/>
            <a:ext cx="2286016" cy="3357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8" name="Picture 6" descr="C:\Users\Натали\Downloads\IMG_20210325_073816.jpg"/>
          <p:cNvPicPr>
            <a:picLocks noChangeAspect="1" noChangeArrowheads="1"/>
          </p:cNvPicPr>
          <p:nvPr/>
        </p:nvPicPr>
        <p:blipFill>
          <a:blip r:embed="rId3" cstate="print"/>
          <a:srcRect l="1310" t="7840" r="3427" b="1433"/>
          <a:stretch>
            <a:fillRect/>
          </a:stretch>
        </p:blipFill>
        <p:spPr bwMode="auto">
          <a:xfrm>
            <a:off x="5400679" y="3929066"/>
            <a:ext cx="3386162" cy="2418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19" name="Picture 7" descr="C:\Users\Натали\Downloads\IMG_20210325_073825.jpg"/>
          <p:cNvPicPr>
            <a:picLocks noChangeAspect="1" noChangeArrowheads="1"/>
          </p:cNvPicPr>
          <p:nvPr/>
        </p:nvPicPr>
        <p:blipFill>
          <a:blip r:embed="rId4" cstate="print"/>
          <a:srcRect l="3074" t="5936" r="5443" b="10394"/>
          <a:stretch>
            <a:fillRect/>
          </a:stretch>
        </p:blipFill>
        <p:spPr bwMode="auto">
          <a:xfrm>
            <a:off x="5429256" y="571480"/>
            <a:ext cx="3500461" cy="24011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8921" name="Picture 9" descr="C:\Users\Натали\Downloads\IMG_20210323_031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1714480" y="3929066"/>
            <a:ext cx="3419912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500306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9938" name="Picture 2" descr="C:\Users\Натали\Downloads\IMG_20210325_073745.jpg"/>
          <p:cNvPicPr>
            <a:picLocks noChangeAspect="1" noChangeArrowheads="1"/>
          </p:cNvPicPr>
          <p:nvPr/>
        </p:nvPicPr>
        <p:blipFill>
          <a:blip r:embed="rId2" cstate="print"/>
          <a:srcRect l="7046" t="15658" r="8976" b="6054"/>
          <a:stretch>
            <a:fillRect/>
          </a:stretch>
        </p:blipFill>
        <p:spPr bwMode="auto">
          <a:xfrm>
            <a:off x="1857356" y="571480"/>
            <a:ext cx="3371691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39" name="Picture 3" descr="C:\Users\Натали\Downloads\IMG_20210323_030704.jpg"/>
          <p:cNvPicPr>
            <a:picLocks noChangeAspect="1" noChangeArrowheads="1"/>
          </p:cNvPicPr>
          <p:nvPr/>
        </p:nvPicPr>
        <p:blipFill>
          <a:blip r:embed="rId3"/>
          <a:srcRect l="17074" t="25760" r="21994" b="18758"/>
          <a:stretch>
            <a:fillRect/>
          </a:stretch>
        </p:blipFill>
        <p:spPr bwMode="auto">
          <a:xfrm>
            <a:off x="1857356" y="3500438"/>
            <a:ext cx="3347381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0" name="Picture 4" descr="C:\Users\Натали\Downloads\IMG_20210323_031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14250" y="115049"/>
            <a:ext cx="2301847" cy="32147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9941" name="Picture 5" descr="C:\Users\Натали\Downloads\IMG_20210323_031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964484" y="2893772"/>
            <a:ext cx="2357455" cy="34279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500306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40962" name="Picture 2" descr="C:\Users\Натали\Downloads\IMG_20210325_073756.jpg"/>
          <p:cNvPicPr>
            <a:picLocks noChangeAspect="1" noChangeArrowheads="1"/>
          </p:cNvPicPr>
          <p:nvPr/>
        </p:nvPicPr>
        <p:blipFill>
          <a:blip r:embed="rId2" cstate="print"/>
          <a:srcRect l="9653" t="7387" r="6950" b="9214"/>
          <a:stretch>
            <a:fillRect/>
          </a:stretch>
        </p:blipFill>
        <p:spPr bwMode="auto">
          <a:xfrm>
            <a:off x="1643042" y="3500438"/>
            <a:ext cx="3333742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63" name="Picture 3" descr="C:\Users\Натали\Downloads\IMG_20210323_031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817458" y="-31037"/>
            <a:ext cx="2438308" cy="35004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64" name="Picture 4" descr="C:\Users\Натали\Downloads\IMG_20210323_0309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500042"/>
            <a:ext cx="3357587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C:\Users\Натали\Downloads\IMG_20210328_1922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5332850" y="3500438"/>
            <a:ext cx="3382554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0"/>
            <a:ext cx="4143404" cy="2286016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Цель:</a:t>
            </a:r>
            <a:br>
              <a:rPr lang="ru-RU" sz="2000" b="1" dirty="0" smtClean="0"/>
            </a:br>
            <a:r>
              <a:rPr lang="ru-RU" sz="2200" dirty="0" smtClean="0"/>
              <a:t>    </a:t>
            </a:r>
            <a:r>
              <a:rPr lang="ru-RU" sz="2000" dirty="0" smtClean="0"/>
              <a:t>знакомство  педагогов с техникой    </a:t>
            </a:r>
            <a:br>
              <a:rPr lang="ru-RU" sz="2000" dirty="0" smtClean="0"/>
            </a:br>
            <a:r>
              <a:rPr lang="ru-RU" sz="2000" dirty="0" smtClean="0"/>
              <a:t>     нетрадиционного рисования</a:t>
            </a:r>
            <a:br>
              <a:rPr lang="ru-RU" sz="2000" dirty="0" smtClean="0"/>
            </a:br>
            <a:r>
              <a:rPr lang="ru-RU" sz="2000" dirty="0" smtClean="0"/>
              <a:t>     </a:t>
            </a:r>
            <a:r>
              <a:rPr lang="ru-RU" sz="2000" dirty="0" err="1" smtClean="0"/>
              <a:t>эбру</a:t>
            </a:r>
            <a:r>
              <a:rPr lang="ru-RU" sz="2000" dirty="0" smtClean="0"/>
              <a:t> как средством  </a:t>
            </a:r>
            <a:br>
              <a:rPr lang="ru-RU" sz="2000" dirty="0" smtClean="0"/>
            </a:br>
            <a:r>
              <a:rPr lang="ru-RU" sz="2000" dirty="0" smtClean="0"/>
              <a:t>     развития творческих   </a:t>
            </a:r>
            <a:br>
              <a:rPr lang="ru-RU" sz="2000" dirty="0" smtClean="0"/>
            </a:br>
            <a:r>
              <a:rPr lang="ru-RU" sz="2000" dirty="0" smtClean="0"/>
              <a:t>     способностей дошкольников.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2143116"/>
            <a:ext cx="6929486" cy="471488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2000" b="1" dirty="0" smtClean="0">
              <a:latin typeface="+mj-lt"/>
            </a:endParaRPr>
          </a:p>
          <a:p>
            <a:pPr>
              <a:buNone/>
            </a:pPr>
            <a:r>
              <a:rPr lang="ru-RU" sz="2400" b="1" dirty="0" smtClean="0">
                <a:latin typeface="+mj-lt"/>
              </a:rPr>
              <a:t>Задачи</a:t>
            </a:r>
            <a:r>
              <a:rPr lang="ru-RU" sz="2400" dirty="0" smtClean="0">
                <a:latin typeface="+mj-lt"/>
              </a:rPr>
              <a:t>: </a:t>
            </a:r>
            <a:endParaRPr lang="ru-RU" sz="2400" dirty="0" smtClean="0">
              <a:latin typeface="+mj-lt"/>
            </a:endParaRPr>
          </a:p>
          <a:p>
            <a:pPr marL="457200" indent="-457200">
              <a:buAutoNum type="arabicPeriod"/>
            </a:pPr>
            <a:r>
              <a:rPr lang="ru-RU" sz="2200" dirty="0" smtClean="0">
                <a:latin typeface="+mj-lt"/>
              </a:rPr>
              <a:t>Заинтересовать коллег техникой рисования </a:t>
            </a:r>
            <a:r>
              <a:rPr lang="ru-RU" sz="2200" dirty="0" err="1" smtClean="0">
                <a:latin typeface="+mj-lt"/>
              </a:rPr>
              <a:t>эбру</a:t>
            </a:r>
            <a:r>
              <a:rPr lang="ru-RU" sz="2200" dirty="0" smtClean="0">
                <a:latin typeface="+mj-lt"/>
              </a:rPr>
              <a:t> посредством практической деятельности. </a:t>
            </a:r>
            <a:endParaRPr lang="ru-RU" sz="2200" dirty="0" smtClean="0">
              <a:latin typeface="+mj-lt"/>
            </a:endParaRPr>
          </a:p>
          <a:p>
            <a:pPr marL="457200" indent="-457200">
              <a:buAutoNum type="arabicPeriod"/>
            </a:pPr>
            <a:r>
              <a:rPr lang="ru-RU" sz="2200" dirty="0" smtClean="0"/>
              <a:t>Обучить простейшим приёмам рисования в рамках данной техники.</a:t>
            </a:r>
            <a:endParaRPr lang="ru-RU" sz="2200" dirty="0" smtClean="0"/>
          </a:p>
          <a:p>
            <a:pPr marL="457200" indent="-457200">
              <a:buAutoNum type="arabicPeriod"/>
            </a:pPr>
            <a:r>
              <a:rPr lang="ru-RU" sz="2200" dirty="0" smtClean="0"/>
              <a:t>Показать эффективность использования техники </a:t>
            </a:r>
            <a:r>
              <a:rPr lang="ru-RU" sz="2200" dirty="0" err="1" smtClean="0"/>
              <a:t>эбру</a:t>
            </a:r>
            <a:r>
              <a:rPr lang="ru-RU" sz="2200" dirty="0" smtClean="0"/>
              <a:t>  в работе с дошкольниками для развития их творческих способностей.</a:t>
            </a:r>
            <a:endParaRPr lang="ru-RU" sz="2200" dirty="0" smtClean="0"/>
          </a:p>
          <a:p>
            <a:pPr marL="457200" indent="-457200">
              <a:buNone/>
            </a:pPr>
            <a:endParaRPr lang="ru-RU" sz="2200" dirty="0" smtClean="0"/>
          </a:p>
          <a:p>
            <a:pPr marL="457200" indent="-457200">
              <a:buNone/>
            </a:pPr>
            <a:r>
              <a:rPr lang="ru-RU" sz="2200" dirty="0" smtClean="0"/>
              <a:t>   Самое главное – получить удовольствие от процесса рисования,  не боятся выразить себя и увидеть </a:t>
            </a:r>
            <a:r>
              <a:rPr lang="ru-RU" sz="2200" dirty="0" smtClean="0">
                <a:latin typeface="+mj-lt"/>
              </a:rPr>
              <a:t> прекрасное, в</a:t>
            </a:r>
            <a:r>
              <a:rPr lang="ru-RU" sz="2200" dirty="0" smtClean="0"/>
              <a:t> том, что вы сотворили.</a:t>
            </a:r>
            <a:endParaRPr lang="ru-RU" sz="2200" dirty="0" smtClean="0"/>
          </a:p>
          <a:p>
            <a:pPr marL="457200" indent="-457200">
              <a:buNone/>
            </a:pPr>
            <a:r>
              <a:rPr lang="ru-RU" sz="2200" b="1" dirty="0" smtClean="0"/>
              <a:t>    «Умение увидеть – это уже творческий процесс»</a:t>
            </a:r>
            <a:br>
              <a:rPr lang="ru-RU" sz="2200" b="1" dirty="0" smtClean="0"/>
            </a:br>
            <a:r>
              <a:rPr lang="ru-RU" sz="2200" b="1" dirty="0" smtClean="0"/>
              <a:t>                                                                        </a:t>
            </a:r>
            <a:r>
              <a:rPr lang="ru-RU" sz="2200" b="1" dirty="0" err="1" smtClean="0"/>
              <a:t>Матисс</a:t>
            </a:r>
            <a:endParaRPr lang="ru-RU" sz="2200" dirty="0" smtClean="0"/>
          </a:p>
          <a:p>
            <a:pPr marL="457200" indent="-457200">
              <a:buNone/>
            </a:pPr>
            <a:r>
              <a:rPr lang="ru-RU" sz="2200" dirty="0" smtClean="0">
                <a:latin typeface="+mj-lt"/>
              </a:rPr>
              <a:t>.</a:t>
            </a:r>
            <a:endParaRPr lang="ru-RU" sz="2200" dirty="0">
              <a:latin typeface="+mj-lt"/>
            </a:endParaRPr>
          </a:p>
        </p:txBody>
      </p:sp>
      <p:pic>
        <p:nvPicPr>
          <p:cNvPr id="512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12" name="Picture 4" descr="E:\pravoe_polush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 rot="5400000">
            <a:off x="6080325" y="-151027"/>
            <a:ext cx="2428893" cy="31595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500306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41987" name="Picture 3" descr="C:\Users\Натали\Downloads\IMG_20210323_0309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28604"/>
            <a:ext cx="3456654" cy="2535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988" name="Picture 4" descr="C:\Users\Натали\Downloads\IMG_20210323_031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28604"/>
            <a:ext cx="3532046" cy="250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7" descr="C:\Users\Натали\Downloads\IMG_20210327_184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34178" y="3009302"/>
            <a:ext cx="2518190" cy="3357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4" descr="C:\Users\Натали\Downloads\IMG_20210328_192103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5357818" y="3357562"/>
            <a:ext cx="3543182" cy="2357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5984" y="2500306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1030" name="Picture 6" descr="C:\Users\Натали\Downloads\IMG_20210328_192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5500694" y="428601"/>
            <a:ext cx="3408614" cy="2386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Натали\Downloads\IMG_20210328_1921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1643042" y="428604"/>
            <a:ext cx="3632666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3" descr="C:\Users\Натали\Downloads\IMG_20210328_192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357562"/>
            <a:ext cx="3432945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4" descr="C:\Users\Натали\Downloads\IMG_20210328_1920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>
            <a:off x="5500694" y="3357562"/>
            <a:ext cx="3428992" cy="2566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56995" y="57785"/>
            <a:ext cx="7615555" cy="5914390"/>
          </a:xfrm>
        </p:spPr>
        <p:txBody>
          <a:bodyPr>
            <a:normAutofit fontScale="50000"/>
          </a:bodyPr>
          <a:lstStyle/>
          <a:p>
            <a:pPr algn="ctr">
              <a:buNone/>
            </a:pPr>
            <a:r>
              <a:rPr lang="ru-RU" sz="2400" b="1" dirty="0" smtClean="0"/>
              <a:t>          </a:t>
            </a:r>
            <a:r>
              <a:rPr lang="ru-RU" sz="3000" b="1" dirty="0" smtClean="0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Вывод:</a:t>
            </a:r>
            <a:br>
              <a:rPr lang="ru-RU" sz="3000" dirty="0" smtClean="0">
                <a:latin typeface="+mj-ea"/>
                <a:cs typeface="+mj-ea"/>
                <a:sym typeface="+mn-ea"/>
              </a:rPr>
            </a:br>
            <a:br>
              <a:rPr lang="ru-RU" sz="3000" dirty="0" smtClean="0">
                <a:latin typeface="+mj-ea"/>
                <a:cs typeface="+mj-ea"/>
                <a:sym typeface="+mn-ea"/>
              </a:rPr>
            </a:br>
            <a:r>
              <a:rPr lang="ru-RU" sz="3000" b="1" dirty="0" smtClean="0">
                <a:latin typeface="+mj-ea"/>
                <a:cs typeface="+mj-ea"/>
                <a:sym typeface="+mn-ea"/>
              </a:rPr>
              <a:t>Что дает мне в работе использование нетрадиционных техники рисования ЭБРУ?</a:t>
            </a:r>
            <a:br>
              <a:rPr lang="ru-RU" sz="3000" b="1" dirty="0" smtClean="0">
                <a:latin typeface="+mj-ea"/>
                <a:cs typeface="+mj-ea"/>
                <a:sym typeface="+mn-ea"/>
              </a:rPr>
            </a:br>
            <a:r>
              <a:rPr lang="ru-RU" sz="3000" b="1" dirty="0" smtClean="0">
                <a:latin typeface="+mj-ea"/>
                <a:cs typeface="+mj-ea"/>
                <a:sym typeface="+mn-ea"/>
              </a:rPr>
              <a:t>Необычность рисования помогает развивать познавательную активность дошкольников, желание экспериментировать, а самое главное корректировать их психические процессы, потому что ЭБРУ – это медитация, которая увлекает, завораживает, успокаивает, а для ребенка важен тот результат, который вызывает у него радость, изумление, удивление.</a:t>
            </a:r>
            <a:br>
              <a:rPr lang="ru-RU" sz="3000" b="1" dirty="0" smtClean="0">
                <a:latin typeface="+mj-ea"/>
                <a:cs typeface="+mj-ea"/>
                <a:sym typeface="+mn-ea"/>
              </a:rPr>
            </a:br>
            <a:r>
              <a:rPr lang="ru-RU" sz="3000" b="1" dirty="0" smtClean="0">
                <a:latin typeface="+mj-ea"/>
                <a:cs typeface="+mj-ea"/>
                <a:sym typeface="+mn-ea"/>
              </a:rPr>
              <a:t>Не зря искусство </a:t>
            </a:r>
            <a:r>
              <a:rPr lang="ru-RU" sz="3000" b="1" dirty="0" err="1" smtClean="0">
                <a:latin typeface="+mj-ea"/>
                <a:cs typeface="+mj-ea"/>
                <a:sym typeface="+mn-ea"/>
              </a:rPr>
              <a:t>Эбру</a:t>
            </a:r>
            <a:r>
              <a:rPr lang="ru-RU" sz="3000" b="1" dirty="0" smtClean="0">
                <a:latin typeface="+mj-ea"/>
                <a:cs typeface="+mj-ea"/>
                <a:sym typeface="+mn-ea"/>
              </a:rPr>
              <a:t> часто используется в качестве </a:t>
            </a:r>
            <a:r>
              <a:rPr lang="ru-RU" sz="3000" b="1" dirty="0" err="1" smtClean="0">
                <a:latin typeface="+mj-ea"/>
                <a:cs typeface="+mj-ea"/>
                <a:sym typeface="+mn-ea"/>
              </a:rPr>
              <a:t>арт-терапии</a:t>
            </a:r>
            <a:r>
              <a:rPr lang="ru-RU" sz="3000" b="1" dirty="0" smtClean="0">
                <a:latin typeface="+mj-ea"/>
                <a:cs typeface="+mj-ea"/>
                <a:sym typeface="+mn-ea"/>
              </a:rPr>
              <a:t>, ведь рисование на воде имеет неоспоримый, терапевтический эффект, и будет полезно не только детям, но и взрослым. Хороший способ получить огромный заряд положительных эмоций.</a:t>
            </a:r>
            <a:br>
              <a:rPr lang="ru-RU" sz="3000" b="1" dirty="0" smtClean="0">
                <a:latin typeface="+mj-ea"/>
                <a:cs typeface="+mj-ea"/>
                <a:sym typeface="+mn-ea"/>
              </a:rPr>
            </a:br>
            <a:r>
              <a:rPr lang="ru-RU" sz="3000" b="1" dirty="0" smtClean="0">
                <a:latin typeface="+mj-ea"/>
                <a:cs typeface="+mj-ea"/>
                <a:sym typeface="+mn-ea"/>
              </a:rPr>
              <a:t>Поэтому я считаю, что для детей </a:t>
            </a:r>
            <a:r>
              <a:rPr lang="ru-RU" sz="3000" b="1" dirty="0" err="1" smtClean="0">
                <a:latin typeface="+mj-ea"/>
                <a:cs typeface="+mj-ea"/>
                <a:sym typeface="+mn-ea"/>
              </a:rPr>
              <a:t>Эбру</a:t>
            </a:r>
            <a:r>
              <a:rPr lang="ru-RU" sz="3000" b="1" dirty="0" smtClean="0">
                <a:latin typeface="+mj-ea"/>
                <a:cs typeface="+mj-ea"/>
                <a:sym typeface="+mn-ea"/>
              </a:rPr>
              <a:t> является прекрасным инструментом развития воображения, моторики, творчества. </a:t>
            </a:r>
            <a:br>
              <a:rPr lang="ru-RU" sz="3000" b="1" dirty="0" smtClean="0">
                <a:latin typeface="+mj-ea"/>
                <a:cs typeface="+mj-ea"/>
                <a:sym typeface="+mn-ea"/>
              </a:rPr>
            </a:br>
            <a:r>
              <a:rPr lang="ru-RU" sz="3000" b="1" dirty="0" smtClean="0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 Подарим нашим детям завораживающий мир </a:t>
            </a:r>
            <a:r>
              <a:rPr lang="ru-RU" sz="3000" b="1" dirty="0" err="1" smtClean="0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Эбру</a:t>
            </a:r>
            <a:r>
              <a:rPr lang="ru-RU" sz="3000" b="1" dirty="0" smtClean="0">
                <a:solidFill>
                  <a:srgbClr val="FF0000"/>
                </a:solidFill>
                <a:latin typeface="+mj-ea"/>
                <a:cs typeface="+mj-ea"/>
                <a:sym typeface="+mn-ea"/>
              </a:rPr>
              <a:t> и они обязательно раскрасят и наш мир яркими красками!</a:t>
            </a:r>
            <a:endParaRPr lang="ru-RU" sz="3000" b="1" dirty="0">
              <a:latin typeface="+mj-ea"/>
              <a:cs typeface="+mj-ea"/>
            </a:endParaRPr>
          </a:p>
          <a:p>
            <a:pPr algn="ctr">
              <a:buNone/>
            </a:pPr>
            <a:endParaRPr lang="ru-RU" sz="3000" b="1" dirty="0" smtClean="0">
              <a:latin typeface="+mj-ea"/>
              <a:cs typeface="+mj-ea"/>
            </a:endParaRPr>
          </a:p>
          <a:p>
            <a:pPr algn="ctr">
              <a:buNone/>
            </a:pPr>
            <a:endParaRPr lang="ru-RU" sz="3000" dirty="0" smtClean="0"/>
          </a:p>
          <a:p>
            <a:pPr algn="ctr">
              <a:buNone/>
            </a:pPr>
            <a:r>
              <a:rPr lang="ru-RU" sz="4800" b="1" dirty="0" smtClean="0"/>
              <a:t> Дерзайте, рисуйте, смелее творите,</a:t>
            </a:r>
            <a:endParaRPr lang="ru-RU" sz="4800" b="1" dirty="0" smtClean="0"/>
          </a:p>
          <a:p>
            <a:pPr algn="ctr">
              <a:buNone/>
            </a:pPr>
            <a:r>
              <a:rPr lang="ru-RU" sz="4800" b="1" dirty="0" smtClean="0"/>
              <a:t> а самое главное – деток учите!</a:t>
            </a:r>
            <a:endParaRPr lang="ru-RU" sz="4800" b="1" dirty="0" smtClean="0"/>
          </a:p>
          <a:p>
            <a:pPr algn="ctr">
              <a:buNone/>
            </a:pPr>
            <a:endParaRPr lang="ru-RU" sz="4800" b="1" dirty="0" smtClean="0"/>
          </a:p>
          <a:p>
            <a:pPr algn="ctr">
              <a:buNone/>
            </a:pPr>
            <a:endParaRPr lang="ru-RU" sz="4800" b="1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74638"/>
            <a:ext cx="6929486" cy="153966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928670"/>
            <a:ext cx="707236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Я нарисую красками судьбу. </a:t>
            </a:r>
            <a:endParaRPr lang="ru-RU" sz="2000" dirty="0" smtClean="0"/>
          </a:p>
          <a:p>
            <a:r>
              <a:rPr lang="ru-RU" sz="2000" dirty="0" smtClean="0"/>
              <a:t>Зеленой – ЖИЗНЬ, ведь в ней все расцветает.</a:t>
            </a:r>
            <a:br>
              <a:rPr lang="ru-RU" sz="2000" dirty="0" smtClean="0"/>
            </a:br>
            <a:r>
              <a:rPr lang="ru-RU" sz="2000" dirty="0" smtClean="0"/>
              <a:t>НАДЕЖДУ – светло - </a:t>
            </a:r>
            <a:r>
              <a:rPr lang="ru-RU" sz="2000" dirty="0" err="1" smtClean="0"/>
              <a:t>голубой</a:t>
            </a:r>
            <a:r>
              <a:rPr lang="ru-RU" sz="2000" dirty="0" smtClean="0"/>
              <a:t>, </a:t>
            </a:r>
            <a:endParaRPr lang="ru-RU" sz="2000" dirty="0" smtClean="0"/>
          </a:p>
          <a:p>
            <a:r>
              <a:rPr lang="ru-RU" sz="2000" dirty="0" smtClean="0"/>
              <a:t>Она как льдинка на ладошке тает.</a:t>
            </a:r>
            <a:br>
              <a:rPr lang="ru-RU" sz="2000" dirty="0" smtClean="0"/>
            </a:br>
            <a:r>
              <a:rPr lang="ru-RU" sz="2000" dirty="0" smtClean="0"/>
              <a:t>УДАЧУ – желтой, словно солнце свет…</a:t>
            </a:r>
            <a:endParaRPr lang="ru-RU" sz="2000" dirty="0" smtClean="0"/>
          </a:p>
          <a:p>
            <a:r>
              <a:rPr lang="ru-RU" sz="2000" dirty="0" smtClean="0"/>
              <a:t>Появится она и пропадет куда-то….</a:t>
            </a:r>
            <a:br>
              <a:rPr lang="ru-RU" sz="2000" dirty="0" smtClean="0"/>
            </a:br>
            <a:r>
              <a:rPr lang="ru-RU" sz="2000" dirty="0" smtClean="0"/>
              <a:t>ЛЮБОВЬ? …Возьму для чувств я   красный цвет, </a:t>
            </a:r>
            <a:endParaRPr lang="ru-RU" sz="2000" dirty="0" smtClean="0"/>
          </a:p>
          <a:p>
            <a:r>
              <a:rPr lang="ru-RU" sz="2000" dirty="0" smtClean="0"/>
              <a:t>Цвет страсти, цвет рассвета и заката…</a:t>
            </a:r>
            <a:endParaRPr lang="ru-RU" sz="2000" dirty="0" smtClean="0"/>
          </a:p>
          <a:p>
            <a:r>
              <a:rPr lang="ru-RU" sz="2000" dirty="0" smtClean="0"/>
              <a:t>ОБИДЫ – нарисую черной краской я</a:t>
            </a:r>
            <a:br>
              <a:rPr lang="ru-RU" sz="2000" dirty="0" smtClean="0"/>
            </a:br>
            <a:r>
              <a:rPr lang="ru-RU" sz="2000" dirty="0" smtClean="0"/>
              <a:t>Они как сажа, их стереть возможно…</a:t>
            </a:r>
            <a:br>
              <a:rPr lang="ru-RU" sz="2000" dirty="0" smtClean="0"/>
            </a:br>
            <a:r>
              <a:rPr lang="ru-RU" sz="2000" dirty="0" smtClean="0"/>
              <a:t>ДОВЕРИЕ… Какую же мне взять?</a:t>
            </a:r>
            <a:br>
              <a:rPr lang="ru-RU" sz="2000" dirty="0" smtClean="0"/>
            </a:br>
            <a:r>
              <a:rPr lang="ru-RU" sz="2000" dirty="0" smtClean="0"/>
              <a:t>Наверно, белой проведу я осторожно…</a:t>
            </a:r>
            <a:br>
              <a:rPr lang="ru-RU" sz="2000" dirty="0" smtClean="0"/>
            </a:br>
            <a:r>
              <a:rPr lang="ru-RU" sz="2000" dirty="0" smtClean="0"/>
              <a:t>Я нарисую серым цветом – ГРУСТЬ,</a:t>
            </a:r>
            <a:br>
              <a:rPr lang="ru-RU" sz="2000" dirty="0" smtClean="0"/>
            </a:br>
            <a:r>
              <a:rPr lang="ru-RU" sz="2000" dirty="0" smtClean="0"/>
              <a:t>Что с хмурой осенью в окно стучится…</a:t>
            </a:r>
            <a:endParaRPr lang="ru-RU" sz="2000" dirty="0" smtClean="0"/>
          </a:p>
          <a:p>
            <a:r>
              <a:rPr lang="ru-RU" sz="2000" dirty="0" smtClean="0"/>
              <a:t>Наверно, пестро вышло? Ну и пусть!</a:t>
            </a:r>
            <a:br>
              <a:rPr lang="ru-RU" sz="2000" dirty="0" smtClean="0"/>
            </a:br>
            <a:r>
              <a:rPr lang="ru-RU" sz="2000" dirty="0" smtClean="0"/>
              <a:t>Художником не стать. </a:t>
            </a:r>
            <a:endParaRPr lang="ru-RU" sz="2000" dirty="0" smtClean="0"/>
          </a:p>
          <a:p>
            <a:r>
              <a:rPr lang="ru-RU" sz="2000" dirty="0" smtClean="0"/>
              <a:t>Но можно поучиться!</a:t>
            </a:r>
            <a:endParaRPr lang="ru-RU" sz="2000" dirty="0"/>
          </a:p>
        </p:txBody>
      </p:sp>
      <p:pic>
        <p:nvPicPr>
          <p:cNvPr id="7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3073" name="Picture 1" descr="C:\Users\Натали\Desktop\d4718e_24df53cbdfa844eb855a94cf7e4cea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143248"/>
            <a:ext cx="2502579" cy="3467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мещающее содержимое 2"/>
          <p:cNvSpPr/>
          <p:nvPr>
            <p:ph idx="1"/>
          </p:nvPr>
        </p:nvSpPr>
        <p:spPr>
          <a:xfrm>
            <a:off x="457200" y="5915660"/>
            <a:ext cx="8229600" cy="210820"/>
          </a:xfrm>
        </p:spPr>
        <p:txBody>
          <a:bodyPr>
            <a:normAutofit fontScale="25000"/>
          </a:bodyPr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r="3150" b="-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928662" y="1000108"/>
            <a:ext cx="7358114" cy="45005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14356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2500306"/>
            <a:ext cx="6429420" cy="114300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4800" b="1" dirty="0" smtClean="0"/>
              <a:t>   Спасибо за внимание!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99870" y="826770"/>
            <a:ext cx="7157720" cy="603123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Об использовании нетрадиционных техник рисования, в последнее время, мы говорим очень часто и очень много, и это оправдано тем, что в отличии от традиционного рисования, мы заведомо создаем для детей ситуацию успеха.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Техника рисования </a:t>
            </a:r>
            <a:r>
              <a:rPr lang="ru-RU" dirty="0" err="1" smtClean="0"/>
              <a:t>эбру</a:t>
            </a:r>
            <a:r>
              <a:rPr lang="ru-RU" dirty="0" smtClean="0"/>
              <a:t>, с которой я вас сегодня познакомлю, также выигрышна в этом плане, она  хороша тем, что даже человек, совершенно не умеющий рисовать, с первого раза создает что-то красивое.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Сама вода помогает творить прекрасное, если только человек готов научиться понять ее язык и научиться свободно «говорить» на нем. </a:t>
            </a:r>
            <a:r>
              <a:rPr lang="ru-RU" dirty="0" err="1" smtClean="0"/>
              <a:t>Эбру</a:t>
            </a:r>
            <a:r>
              <a:rPr lang="ru-RU" dirty="0" smtClean="0"/>
              <a:t> безгранично и неповторимо – нет двух одинаковых рисунков, каждый раз получается новое сочетание – цветов, оттенков, форм... Даже мастер-художник не знает, как будут «танцевать» краски на воде в каждом новом рисунке.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 </a:t>
            </a:r>
            <a:r>
              <a:rPr lang="ru-RU" dirty="0" smtClean="0">
                <a:sym typeface="+mn-ea"/>
              </a:rPr>
              <a:t>В </a:t>
            </a:r>
            <a:r>
              <a:rPr lang="ru-RU" dirty="0" err="1" smtClean="0">
                <a:sym typeface="+mn-ea"/>
              </a:rPr>
              <a:t>эбру</a:t>
            </a:r>
            <a:r>
              <a:rPr lang="ru-RU" dirty="0" smtClean="0">
                <a:sym typeface="+mn-ea"/>
              </a:rPr>
              <a:t> самое ценное - это не сама картина, которую вы можете нарисовать, а то, что эту картину никто уже не сможет повторить.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101122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7818" y="1600200"/>
            <a:ext cx="3328982" cy="1614486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sz="2400" dirty="0" smtClean="0"/>
              <a:t>       Искусство  </a:t>
            </a:r>
            <a:r>
              <a:rPr lang="ru-RU" sz="2400" dirty="0" err="1" smtClean="0"/>
              <a:t>эбру</a:t>
            </a:r>
            <a:r>
              <a:rPr lang="ru-RU" sz="2400" dirty="0" smtClean="0"/>
              <a:t> зародилось  примерно 2500 лет назад в Средней Азии (по некоторым данным , в Индии).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4" name="Picture 3" descr="C:\Users\идея\Desktop\Новая папка (2)\Новая папка\i (3)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714480" y="1571612"/>
            <a:ext cx="3714776" cy="209077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4214818"/>
            <a:ext cx="35719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глубокой древности и в последующем распространилось на территорию Пакистана и Турции.</a:t>
            </a:r>
            <a:endParaRPr lang="ru-RU" sz="2000" dirty="0"/>
          </a:p>
        </p:txBody>
      </p:sp>
      <p:pic>
        <p:nvPicPr>
          <p:cNvPr id="6" name="Picture 4" descr="C:\Users\идея\Desktop\Новая папка (2)\Новая папка\de143fe3767e7e7d334bd0cf5b0f5000_ed00331da0497b7a7608af9ed48f1fd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96563" y="3929066"/>
            <a:ext cx="3307729" cy="2476776"/>
          </a:xfrm>
          <a:prstGeom prst="rect">
            <a:avLst/>
          </a:prstGeom>
          <a:noFill/>
        </p:spPr>
      </p:pic>
      <p:pic>
        <p:nvPicPr>
          <p:cNvPr id="7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3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85728"/>
            <a:ext cx="7043758" cy="1857388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Эбру</a:t>
            </a:r>
            <a:r>
              <a:rPr lang="ru-RU" sz="2000" dirty="0" smtClean="0"/>
              <a:t> (от </a:t>
            </a:r>
            <a:r>
              <a:rPr lang="ru-RU" sz="2000" dirty="0" smtClean="0">
                <a:hlinkClick r:id="rId1" tooltip="Турецкий язык"/>
              </a:rPr>
              <a:t>тур.</a:t>
            </a:r>
            <a:r>
              <a:rPr lang="ru-RU" sz="2000" dirty="0" smtClean="0"/>
              <a:t> </a:t>
            </a:r>
            <a:r>
              <a:rPr lang="ru-RU" sz="2000" i="1" dirty="0" err="1" smtClean="0"/>
              <a:t>ebri</a:t>
            </a:r>
            <a:r>
              <a:rPr lang="ru-RU" sz="2000" dirty="0" smtClean="0"/>
              <a:t> — воздушные облака) — техника рисования на поверхности воды с последующим переносом изображения на бумагу или другую твёрдую основу (дерево, ткань, керамику, кожу). 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4480" y="2143116"/>
            <a:ext cx="6972320" cy="178594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      </a:t>
            </a:r>
            <a:r>
              <a:rPr lang="ru-RU" sz="2200" dirty="0" smtClean="0"/>
              <a:t>В мире это искусство называют турецким </a:t>
            </a:r>
            <a:r>
              <a:rPr lang="ru-RU" sz="2200" dirty="0" err="1" smtClean="0"/>
              <a:t>мраморированием</a:t>
            </a:r>
            <a:r>
              <a:rPr lang="ru-RU" sz="2200" dirty="0" smtClean="0"/>
              <a:t>. Однако, мраморные разводы – это лишь малая часть глубокого и изящного искусства.</a:t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2"/>
          <a:srcRect t="939" b="69325"/>
          <a:stretch>
            <a:fillRect/>
          </a:stretch>
        </p:blipFill>
        <p:spPr bwMode="auto">
          <a:xfrm rot="5400000">
            <a:off x="-2692112" y="2692110"/>
            <a:ext cx="6884389" cy="1500166"/>
          </a:xfrm>
          <a:prstGeom prst="rect">
            <a:avLst/>
          </a:prstGeom>
          <a:noFill/>
        </p:spPr>
      </p:pic>
      <p:pic>
        <p:nvPicPr>
          <p:cNvPr id="19459" name="Picture 3" descr="C:\Users\Натали\Desktop\Эбру\maxresdefault (1).jpg"/>
          <p:cNvPicPr>
            <a:picLocks noChangeAspect="1" noChangeArrowheads="1"/>
          </p:cNvPicPr>
          <p:nvPr/>
        </p:nvPicPr>
        <p:blipFill>
          <a:blip r:embed="rId3"/>
          <a:srcRect t="28978" r="-841"/>
          <a:stretch>
            <a:fillRect/>
          </a:stretch>
        </p:blipFill>
        <p:spPr bwMode="auto">
          <a:xfrm>
            <a:off x="2428860" y="3786190"/>
            <a:ext cx="5715040" cy="247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571480"/>
            <a:ext cx="6758006" cy="84615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Рисование в технике ЭБРУ способствует: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32" y="1600200"/>
            <a:ext cx="6686568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• Развитию интеллекта, мыслить нестандартно. Ребенку не навязываются определенные штампы, стереотипы. Он сам является творцом, подключается воображение, воспитывается индивидуальность.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• Помогают успокоить чересчур активных и беспокойных дошкольников, т. к. манипуляции с водой завораживают.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• </a:t>
            </a:r>
            <a:r>
              <a:rPr lang="ru-RU" dirty="0" err="1" smtClean="0"/>
              <a:t>Эбру</a:t>
            </a:r>
            <a:r>
              <a:rPr lang="ru-RU" dirty="0" smtClean="0"/>
              <a:t> развивает мелкую моторику руки, усовершенствует глазомер, развивается зрительно-двигательная координация функций руки, что важно, как фактор подготовки руки к письму.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• Данная техника полезна для неуверенных в себе детей, у которых не очень получается творческая работа привычным способом. Ребята раскрепощаются начинают верить в свои силы.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0"/>
            <a:ext cx="6884389" cy="1500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850" y="836911"/>
            <a:ext cx="6972320" cy="101122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1643050"/>
            <a:ext cx="6686568" cy="418625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Чтобы рисовать на воде необходимо:</a:t>
            </a:r>
            <a:endParaRPr lang="ru-RU" dirty="0" smtClean="0"/>
          </a:p>
          <a:p>
            <a:r>
              <a:rPr lang="ru-RU" dirty="0" smtClean="0"/>
              <a:t>вода с загустителем;</a:t>
            </a:r>
            <a:endParaRPr lang="ru-RU" dirty="0" smtClean="0"/>
          </a:p>
          <a:p>
            <a:r>
              <a:rPr lang="ru-RU" dirty="0" smtClean="0"/>
              <a:t> краски;</a:t>
            </a:r>
            <a:endParaRPr lang="ru-RU" dirty="0" smtClean="0"/>
          </a:p>
          <a:p>
            <a:r>
              <a:rPr lang="ru-RU" dirty="0" smtClean="0"/>
              <a:t> емкость;</a:t>
            </a:r>
            <a:endParaRPr lang="ru-RU" dirty="0" smtClean="0"/>
          </a:p>
          <a:p>
            <a:r>
              <a:rPr lang="ru-RU" dirty="0" smtClean="0"/>
              <a:t> кисти; </a:t>
            </a:r>
            <a:endParaRPr lang="ru-RU" dirty="0" smtClean="0"/>
          </a:p>
          <a:p>
            <a:r>
              <a:rPr lang="ru-RU" dirty="0" smtClean="0"/>
              <a:t>гребни; </a:t>
            </a:r>
            <a:endParaRPr lang="ru-RU" dirty="0" smtClean="0"/>
          </a:p>
          <a:p>
            <a:r>
              <a:rPr lang="ru-RU" dirty="0" smtClean="0"/>
              <a:t>шило ;</a:t>
            </a:r>
            <a:endParaRPr lang="ru-RU" dirty="0" smtClean="0"/>
          </a:p>
          <a:p>
            <a:r>
              <a:rPr lang="ru-RU" dirty="0" smtClean="0"/>
              <a:t> бумага.</a:t>
            </a: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14546" y="500042"/>
            <a:ext cx="6572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Материалы для рисования на воде</a:t>
            </a:r>
            <a:endParaRPr lang="ru-RU" sz="2400" b="1" dirty="0" smtClean="0">
              <a:solidFill>
                <a:prstClr val="black"/>
              </a:solidFill>
            </a:endParaRPr>
          </a:p>
        </p:txBody>
      </p:sp>
      <p:pic>
        <p:nvPicPr>
          <p:cNvPr id="1027" name="Picture 3" descr="C:\Users\Натали\Desktop\1031876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571744"/>
            <a:ext cx="3713805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AutoShape 5" descr="C:\Users\%D0%9D%D0%B0%D1%82%D0%B0%D0%BB%D0%B8\Desktop\667014882_w640_h640_nabor-ebru-v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6972320" cy="100013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Загуститель для </a:t>
            </a:r>
            <a:r>
              <a:rPr lang="ru-RU" sz="2400" b="1" dirty="0" err="1" smtClean="0"/>
              <a:t>эбру</a:t>
            </a:r>
            <a:br>
              <a:rPr lang="ru-RU" sz="2400" dirty="0" smtClean="0"/>
            </a:br>
            <a:br>
              <a:rPr lang="ru-RU" sz="2400" dirty="0" smtClean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2357430"/>
            <a:ext cx="6686568" cy="347187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571480"/>
            <a:ext cx="7286676" cy="4477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 smtClean="0"/>
              <a:t>Жидкость для </a:t>
            </a:r>
            <a:r>
              <a:rPr lang="ru-RU" sz="1900" dirty="0" err="1" smtClean="0"/>
              <a:t>эбру</a:t>
            </a:r>
            <a:r>
              <a:rPr lang="ru-RU" sz="1900" dirty="0" smtClean="0"/>
              <a:t> не должна быть густой, как жидкий кисель и достаточно плотной, чтобы краски в ней не растворялись. Чтобы этого добиться, применяют "загуститель для </a:t>
            </a:r>
            <a:r>
              <a:rPr lang="ru-RU" sz="1900" dirty="0" err="1" smtClean="0"/>
              <a:t>эбру</a:t>
            </a:r>
            <a:r>
              <a:rPr lang="ru-RU" sz="1900" dirty="0" smtClean="0"/>
              <a:t>»</a:t>
            </a:r>
            <a:endParaRPr lang="ru-RU" sz="1900" dirty="0" smtClean="0"/>
          </a:p>
          <a:p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 smtClean="0"/>
              <a:t>Чтобы собрать пузырьки воздуха с поверхности воды, - кладём на раствор лист бумаги на несколько минут. Затем через борт стаскивайте (стягиваем) её с воды за один край, чтобы вода с листа стекала обратно в лоток. </a:t>
            </a:r>
            <a:br>
              <a:rPr lang="ru-RU" sz="1900" dirty="0" smtClean="0"/>
            </a:br>
            <a:br>
              <a:rPr lang="ru-RU" sz="1900" dirty="0" smtClean="0"/>
            </a:br>
            <a:br>
              <a:rPr lang="ru-RU" sz="1900" dirty="0" smtClean="0"/>
            </a:br>
            <a:endParaRPr lang="ru-RU" sz="19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Краски для </a:t>
            </a:r>
            <a:r>
              <a:rPr lang="ru-RU" sz="2400" b="1" dirty="0" err="1" smtClean="0"/>
              <a:t>эбру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620" y="1124585"/>
            <a:ext cx="6901180" cy="345694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                                    Краски состоят из натурального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пигмента, воды и желчи. Они очень                 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жидкие,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и  поэтому легко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                        растекаются по поверхности. 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</a:t>
            </a:r>
            <a:br>
              <a:rPr lang="ru-RU" dirty="0" smtClean="0"/>
            </a:br>
            <a:br>
              <a:rPr lang="ru-RU" dirty="0" smtClean="0"/>
            </a:br>
            <a:br>
              <a:rPr lang="ru-RU" dirty="0" smtClean="0"/>
            </a:br>
            <a:endParaRPr lang="ru-RU" dirty="0"/>
          </a:p>
        </p:txBody>
      </p:sp>
      <p:pic>
        <p:nvPicPr>
          <p:cNvPr id="4" name="Picture 4" descr="C:\Users\Натали\Desktop\full_aZZG9wkK.jpg"/>
          <p:cNvPicPr>
            <a:picLocks noChangeAspect="1" noChangeArrowheads="1"/>
          </p:cNvPicPr>
          <p:nvPr/>
        </p:nvPicPr>
        <p:blipFill>
          <a:blip r:embed="rId1"/>
          <a:srcRect t="939" b="69325"/>
          <a:stretch>
            <a:fillRect/>
          </a:stretch>
        </p:blipFill>
        <p:spPr bwMode="auto">
          <a:xfrm rot="5400000">
            <a:off x="-2692112" y="2692113"/>
            <a:ext cx="6884389" cy="1500166"/>
          </a:xfrm>
          <a:prstGeom prst="rect">
            <a:avLst/>
          </a:prstGeom>
          <a:noFill/>
        </p:spPr>
      </p:pic>
      <p:pic>
        <p:nvPicPr>
          <p:cNvPr id="29699" name="Picture 3" descr="C:\Users\Натали\Desktop\132897461_ma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00" y="2060875"/>
            <a:ext cx="241377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C:\Users\Натали\Desktop\трубки-multicolor-paintbrushes-краски-и-ху-ожника-мас-а-на-хо-сте-67805846.jpg"/>
          <p:cNvPicPr>
            <a:picLocks noChangeAspect="1" noChangeArrowheads="1"/>
          </p:cNvPicPr>
          <p:nvPr/>
        </p:nvPicPr>
        <p:blipFill>
          <a:blip r:embed="rId3" cstate="print"/>
          <a:srcRect b="10778"/>
          <a:stretch>
            <a:fillRect/>
          </a:stretch>
        </p:blipFill>
        <p:spPr bwMode="auto">
          <a:xfrm>
            <a:off x="2915703" y="4777751"/>
            <a:ext cx="2394807" cy="1572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Натали\Desktop\HTB17Cmxg8mWBuNkSndVq6AsApX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72" y="4364683"/>
            <a:ext cx="2428892" cy="161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8394</Words>
  <Application>WPS Presentation</Application>
  <PresentationFormat>Экран (4:3)</PresentationFormat>
  <Paragraphs>142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Тема Office</vt:lpstr>
      <vt:lpstr>Мастер-класс  «Техника нетрадиционного рисования «Эбру» </vt:lpstr>
      <vt:lpstr>Цель:     знакомство  педагогов с техникой          нетрадиционного рисования      эбру как средством        развития творческих         способностей дошкольников.</vt:lpstr>
      <vt:lpstr>PowerPoint 演示文稿</vt:lpstr>
      <vt:lpstr>PowerPoint 演示文稿</vt:lpstr>
      <vt:lpstr>Эбру (от тур. ebri — воздушные облака) — техника рисования на поверхности воды с последующим переносом изображения на бумагу или другую твёрдую основу (дерево, ткань, керамику, кожу). </vt:lpstr>
      <vt:lpstr>Рисование в технике ЭБРУ способствует: </vt:lpstr>
      <vt:lpstr> </vt:lpstr>
      <vt:lpstr>Загуститель для эбру  </vt:lpstr>
      <vt:lpstr>Краски для эбру </vt:lpstr>
      <vt:lpstr>PowerPoint 演示文稿</vt:lpstr>
      <vt:lpstr>PowerPoint 演示文稿</vt:lpstr>
      <vt:lpstr>Процесс рисования на воде </vt:lpstr>
      <vt:lpstr>Создание основного рисунка </vt:lpstr>
      <vt:lpstr>Пошаговая инструкция,  как нарисовать простой цветок.</vt:lpstr>
      <vt:lpstr>Перенос изображения на бумагу </vt:lpstr>
      <vt:lpstr> </vt:lpstr>
      <vt:lpstr> </vt:lpstr>
      <vt:lpstr> </vt:lpstr>
      <vt:lpstr> </vt:lpstr>
      <vt:lpstr> </vt:lpstr>
      <vt:lpstr> </vt:lpstr>
      <vt:lpstr> </vt:lpstr>
      <vt:lpstr>PowerPoint 演示文稿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 «Техника нетрадиционного рисования «Эбру», как средство развития творческих способностей дошкольников»</dc:title>
  <dc:creator>Натали</dc:creator>
  <cp:lastModifiedBy>hp</cp:lastModifiedBy>
  <cp:revision>19</cp:revision>
  <dcterms:created xsi:type="dcterms:W3CDTF">2021-03-24T16:33:00Z</dcterms:created>
  <dcterms:modified xsi:type="dcterms:W3CDTF">2022-12-21T12:08:19Z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EFA64C24D6C04063ADAD3766EB292206</vt:lpwstr>
  </property>
  <property fmtid="{D5CDD505-2E9C-101B-9397-08002B2CF9AE}" pid="3" name="KSOProductBuildVer">
    <vt:lpwstr>1049-11.2.0.11440</vt:lpwstr>
  </property>
</Properties>
</file>